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1"/>
  </p:notesMasterIdLst>
  <p:sldIdLst>
    <p:sldId id="257" r:id="rId2"/>
    <p:sldId id="266" r:id="rId3"/>
    <p:sldId id="375" r:id="rId4"/>
    <p:sldId id="593" r:id="rId5"/>
    <p:sldId id="594" r:id="rId6"/>
    <p:sldId id="268" r:id="rId7"/>
    <p:sldId id="381" r:id="rId8"/>
    <p:sldId id="592" r:id="rId9"/>
    <p:sldId id="3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zaki SANOUSSI" initials="RS" lastIdx="1" clrIdx="0">
    <p:extLst>
      <p:ext uri="{19B8F6BF-5375-455C-9EA6-DF929625EA0E}">
        <p15:presenceInfo xmlns:p15="http://schemas.microsoft.com/office/powerpoint/2012/main" userId="27824d812ec200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91B2E-D7CB-4377-B714-62FFB22DD2BD}" v="15" dt="2022-10-14T09:58:3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21"/>
  </p:normalViewPr>
  <p:slideViewPr>
    <p:cSldViewPr>
      <p:cViewPr>
        <p:scale>
          <a:sx n="74" d="100"/>
          <a:sy n="74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6E07B-E2B3-4A65-9B0D-E79A36614E20}" type="datetimeFigureOut">
              <a:rPr lang="fr-CH" smtClean="0"/>
              <a:t>18.10.2022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1B7C-FB9A-49FA-98CB-610C9B0128E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889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2066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393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4040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E3691B7C-FB9A-49FA-98CB-610C9B0128E1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980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hyperlink" Target="https://www.floodmanagement.info/volta-basin/project-concept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volta.mydewetra.world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volta.mydewetra.worl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www.floodmanagement/volta-basi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57198"/>
            <a:ext cx="8577262" cy="1043852"/>
          </a:xfrm>
        </p:spPr>
        <p:txBody>
          <a:bodyPr>
            <a:normAutofit/>
          </a:bodyPr>
          <a:lstStyle/>
          <a:p>
            <a:pPr marL="0" indent="0" algn="ctr" rtl="0">
              <a:spcBef>
                <a:spcPts val="600"/>
              </a:spcBef>
              <a:buNone/>
            </a:pPr>
            <a:r>
              <a:rPr lang="fr-FR" sz="2800" b="1" dirty="0">
                <a:latin typeface="Arial Black" panose="020B0A04020102020204" pitchFamily="34" charset="0"/>
              </a:rPr>
              <a:t>VFDM </a:t>
            </a:r>
            <a:r>
              <a:rPr lang="fr-FR" sz="2800" b="1" dirty="0" err="1">
                <a:latin typeface="Arial Black" panose="020B0A04020102020204" pitchFamily="34" charset="0"/>
              </a:rPr>
              <a:t>project</a:t>
            </a:r>
            <a:r>
              <a:rPr lang="fr-FR" sz="2800" b="1" dirty="0">
                <a:latin typeface="Arial Black" panose="020B0A04020102020204" pitchFamily="34" charset="0"/>
              </a:rPr>
              <a:t> </a:t>
            </a:r>
            <a:r>
              <a:rPr lang="fr-FR" sz="2800" b="1" dirty="0" err="1">
                <a:latin typeface="Arial Black" panose="020B0A04020102020204" pitchFamily="34" charset="0"/>
              </a:rPr>
              <a:t>summary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08" y="0"/>
            <a:ext cx="1698292" cy="10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799" y="5946499"/>
            <a:ext cx="862263" cy="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47" y="5880295"/>
            <a:ext cx="1913708" cy="9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3228"/>
            <a:ext cx="3745429" cy="90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>
            <a:extLst>
              <a:ext uri="{FF2B5EF4-FFF2-40B4-BE49-F238E27FC236}">
                <a16:creationId xmlns:a16="http://schemas.microsoft.com/office/drawing/2014/main" id="{4E3968F0-0FF2-427C-87AB-2D64698F7AD1}"/>
              </a:ext>
            </a:extLst>
          </p:cNvPr>
          <p:cNvSpPr txBox="1">
            <a:spLocks/>
          </p:cNvSpPr>
          <p:nvPr/>
        </p:nvSpPr>
        <p:spPr>
          <a:xfrm>
            <a:off x="2157375" y="5191838"/>
            <a:ext cx="4567311" cy="43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>
                <a:latin typeface="Arial Black" panose="020B0A04020102020204" pitchFamily="34" charset="0"/>
              </a:rPr>
              <a:t>18 </a:t>
            </a:r>
            <a:r>
              <a:rPr lang="fr-FR" sz="2000" b="1" dirty="0" err="1">
                <a:latin typeface="Arial Black" panose="020B0A04020102020204" pitchFamily="34" charset="0"/>
              </a:rPr>
              <a:t>October</a:t>
            </a:r>
            <a:r>
              <a:rPr lang="fr-FR" sz="2000" b="1" dirty="0">
                <a:latin typeface="Arial Black" panose="020B0A04020102020204" pitchFamily="34" charset="0"/>
              </a:rPr>
              <a:t> 2022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E2D77F2-4D56-DDB9-C81D-903D253E7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38523"/>
            <a:ext cx="2381286" cy="803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F6C490-6773-1B68-330C-010AFEB44253}"/>
              </a:ext>
            </a:extLst>
          </p:cNvPr>
          <p:cNvSpPr txBox="1"/>
          <p:nvPr/>
        </p:nvSpPr>
        <p:spPr>
          <a:xfrm>
            <a:off x="0" y="1229438"/>
            <a:ext cx="914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SERCOM-2 Side Event:</a:t>
            </a:r>
          </a:p>
          <a:p>
            <a:endParaRPr lang="en-US" sz="2800" b="1" dirty="0">
              <a:latin typeface="Arial Black" panose="020B0A04020102020204" pitchFamily="34" charset="0"/>
            </a:endParaRPr>
          </a:p>
          <a:p>
            <a:r>
              <a:rPr lang="en-US" sz="2800" b="1" dirty="0">
                <a:latin typeface="Arial Black" panose="020B0A04020102020204" pitchFamily="34" charset="0"/>
              </a:rPr>
              <a:t>WMO best kept secret - Associated Programme on Flood Management (APFM) 20 years and continuing</a:t>
            </a:r>
            <a:endParaRPr lang="fr-FR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7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ECC000-895C-436C-B3E5-97072C32F023}"/>
              </a:ext>
            </a:extLst>
          </p:cNvPr>
          <p:cNvSpPr/>
          <p:nvPr/>
        </p:nvSpPr>
        <p:spPr>
          <a:xfrm>
            <a:off x="0" y="1494219"/>
            <a:ext cx="89890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Donor: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Adaptation Fund 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 Amount: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7,920,000 USD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 Timeframe: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June 2019- 25 June 2023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(request for one year no-cost extension)</a:t>
            </a:r>
          </a:p>
          <a:p>
            <a:pPr>
              <a:spcAft>
                <a:spcPts val="1200"/>
              </a:spcAft>
            </a:pPr>
            <a:r>
              <a:rPr lang="fr-CH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Project Executing Partners: 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 Meteorological Organization (WMO)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Water Partnership West Africa (GWP-WAF)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 Basin Authority (VBA) </a:t>
            </a:r>
          </a:p>
          <a:p>
            <a:endParaRPr lang="fr-CH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Supported by: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National Agencies of the six countries and international organizations</a:t>
            </a:r>
          </a:p>
          <a:p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Project Objective: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Verdana" panose="020B060403050404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to provide the first large scale and transboundary implementation of Integrated Flood and Drought Management by empowering the National Meteorological and Hydrological Services (NMHS) and other competent authorities. </a:t>
            </a:r>
          </a:p>
          <a:p>
            <a:endParaRPr lang="en-U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1C7ED0-99DE-4695-A59F-680FE7C4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" y="690223"/>
            <a:ext cx="9144000" cy="932155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VFDM: Integrating Flood and Drought Management and Early Warning for Climate Change Adaptation in the Volta Basin </a:t>
            </a:r>
            <a:b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Benin, Burkina Faso, Côte d’Ivoire, Ghana, Mali and Togo </a:t>
            </a:r>
            <a:br>
              <a:rPr lang="en-US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image16.png" descr="/Users/igorchernov/Desktop/Snip20171122_4.png">
            <a:extLst>
              <a:ext uri="{FF2B5EF4-FFF2-40B4-BE49-F238E27FC236}">
                <a16:creationId xmlns:a16="http://schemas.microsoft.com/office/drawing/2014/main" id="{F0986DE5-7ED0-4BF5-AED3-4301B3623636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5812808" y="1595941"/>
            <a:ext cx="3303896" cy="236220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18589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40F07768-67D2-4D7A-8633-476ECD47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820527"/>
            <a:ext cx="9220200" cy="812305"/>
          </a:xfrm>
        </p:spPr>
        <p:txBody>
          <a:bodyPr>
            <a:normAutofit/>
          </a:bodyPr>
          <a:lstStyle/>
          <a:p>
            <a:pPr rtl="0"/>
            <a:r>
              <a:rPr lang="fr-FR" sz="3600" b="1" dirty="0">
                <a:latin typeface="Arial Black" panose="020B0A04020102020204" pitchFamily="34" charset="0"/>
              </a:rPr>
              <a:t>VFDM Project components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77A69C6-B818-4631-AC47-5EDB3E920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5" y="2167066"/>
            <a:ext cx="7712781" cy="254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27922E-6499-41DA-AB04-459EFA6CB2DD}"/>
              </a:ext>
            </a:extLst>
          </p:cNvPr>
          <p:cNvSpPr/>
          <p:nvPr/>
        </p:nvSpPr>
        <p:spPr>
          <a:xfrm>
            <a:off x="1866900" y="5145708"/>
            <a:ext cx="54102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900" b="1" dirty="0"/>
              <a:t>Project concept note and proposal :</a:t>
            </a:r>
            <a:r>
              <a:rPr lang="en-US" sz="1900" dirty="0"/>
              <a:t> </a:t>
            </a:r>
            <a:r>
              <a:rPr lang="en-US" sz="1900" dirty="0">
                <a:hlinkClick r:id="rId9"/>
              </a:rPr>
              <a:t>c</a:t>
            </a:r>
            <a:r>
              <a:rPr lang="en-US" sz="1900" i="1" dirty="0">
                <a:hlinkClick r:id="rId9"/>
              </a:rPr>
              <a:t>lick here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04D9E7-A32F-48B2-964F-34796EDCE7E0}"/>
              </a:ext>
            </a:extLst>
          </p:cNvPr>
          <p:cNvSpPr/>
          <p:nvPr/>
        </p:nvSpPr>
        <p:spPr>
          <a:xfrm>
            <a:off x="947457" y="2183859"/>
            <a:ext cx="2537888" cy="251401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50EFFAB-F710-45B2-8650-578F2BA31A6B}"/>
              </a:ext>
            </a:extLst>
          </p:cNvPr>
          <p:cNvSpPr/>
          <p:nvPr/>
        </p:nvSpPr>
        <p:spPr>
          <a:xfrm>
            <a:off x="3540213" y="2216199"/>
            <a:ext cx="2537888" cy="253080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CE6FB4-65A1-4D87-97B3-C8374F5A34B7}"/>
              </a:ext>
            </a:extLst>
          </p:cNvPr>
          <p:cNvSpPr/>
          <p:nvPr/>
        </p:nvSpPr>
        <p:spPr>
          <a:xfrm>
            <a:off x="6150723" y="2235154"/>
            <a:ext cx="2537888" cy="2465420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85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D85EE78-8C64-A58A-0313-8F1CEE7D2A3D}"/>
              </a:ext>
            </a:extLst>
          </p:cNvPr>
          <p:cNvSpPr txBox="1">
            <a:spLocks/>
          </p:cNvSpPr>
          <p:nvPr/>
        </p:nvSpPr>
        <p:spPr>
          <a:xfrm>
            <a:off x="381000" y="76200"/>
            <a:ext cx="835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SzPct val="150000"/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VOLTALARM EWS</a:t>
            </a:r>
            <a:endParaRPr lang="en-IN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00B050"/>
              </a:buClr>
              <a:buSzPct val="150000"/>
            </a:pPr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7C1AEA-D969-96E7-0616-C0E9F2D1D69B}"/>
              </a:ext>
            </a:extLst>
          </p:cNvPr>
          <p:cNvSpPr/>
          <p:nvPr/>
        </p:nvSpPr>
        <p:spPr>
          <a:xfrm>
            <a:off x="533400" y="914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5AF9A1-41DF-45E6-A73C-9F8952853C89}"/>
              </a:ext>
            </a:extLst>
          </p:cNvPr>
          <p:cNvSpPr/>
          <p:nvPr/>
        </p:nvSpPr>
        <p:spPr>
          <a:xfrm>
            <a:off x="2743200" y="4856877"/>
            <a:ext cx="316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8"/>
              </a:rPr>
              <a:t>https://volta.mydewetra.world/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BB055-5F67-C1B1-710A-3358FCC777F8}"/>
              </a:ext>
            </a:extLst>
          </p:cNvPr>
          <p:cNvSpPr/>
          <p:nvPr/>
        </p:nvSpPr>
        <p:spPr>
          <a:xfrm>
            <a:off x="471488" y="598767"/>
            <a:ext cx="8353424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Configuration of cloud-based myDewetra System – DCP Server and managed by CIMA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                                    ( having global products and information)</a:t>
            </a:r>
          </a:p>
        </p:txBody>
      </p:sp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291C4C6A-5CC0-B25B-9FEC-2181540360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08197"/>
            <a:ext cx="6480830" cy="381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9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06F4873-21EA-2289-35CD-0E5F286E102C}"/>
              </a:ext>
            </a:extLst>
          </p:cNvPr>
          <p:cNvSpPr txBox="1">
            <a:spLocks/>
          </p:cNvSpPr>
          <p:nvPr/>
        </p:nvSpPr>
        <p:spPr>
          <a:xfrm>
            <a:off x="630356" y="94704"/>
            <a:ext cx="8353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SzPct val="150000"/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VOLTALARM EWS</a:t>
            </a:r>
            <a:endParaRPr lang="en-IN" sz="40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Clr>
                <a:srgbClr val="00B050"/>
              </a:buClr>
              <a:buSzPct val="150000"/>
            </a:pPr>
            <a:endParaRPr lang="en-US" sz="20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C24A72-ADAF-7462-7A4B-1D20E5C2DB51}"/>
              </a:ext>
            </a:extLst>
          </p:cNvPr>
          <p:cNvSpPr/>
          <p:nvPr/>
        </p:nvSpPr>
        <p:spPr>
          <a:xfrm>
            <a:off x="754180" y="12192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fr-CH" dirty="0"/>
          </a:p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5B8C1F-0AC1-22FB-30A9-B83EA9FB6FFE}"/>
              </a:ext>
            </a:extLst>
          </p:cNvPr>
          <p:cNvSpPr/>
          <p:nvPr/>
        </p:nvSpPr>
        <p:spPr>
          <a:xfrm>
            <a:off x="495300" y="4901410"/>
            <a:ext cx="835342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latin typeface="Arial Black" panose="020B0A04020102020204" pitchFamily="34" charset="0"/>
              </a:rPr>
              <a:t>Risk Maps and Climate Scenarios are visualized 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0A335DD9-30F5-79DA-053E-E974A30100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81959"/>
            <a:ext cx="8153400" cy="43105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E61EE1-A56B-8175-CFDE-3EB836B7A795}"/>
              </a:ext>
            </a:extLst>
          </p:cNvPr>
          <p:cNvSpPr/>
          <p:nvPr/>
        </p:nvSpPr>
        <p:spPr>
          <a:xfrm>
            <a:off x="138112" y="5293569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July 2022- Provided hybrid training to the National and Regional stakeholders of the Volta Basin for the usage in their day-to-day services</a:t>
            </a:r>
          </a:p>
        </p:txBody>
      </p:sp>
    </p:spTree>
    <p:extLst>
      <p:ext uri="{BB962C8B-B14F-4D97-AF65-F5344CB8AC3E}">
        <p14:creationId xmlns:p14="http://schemas.microsoft.com/office/powerpoint/2010/main" val="251831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" y="1542070"/>
            <a:ext cx="9024938" cy="4401530"/>
          </a:xfrm>
        </p:spPr>
        <p:txBody>
          <a:bodyPr>
            <a:noAutofit/>
          </a:bodyPr>
          <a:lstStyle/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fr-FR" sz="2400" b="1" dirty="0">
                <a:latin typeface="Arial Black" panose="020B0A04020102020204" pitchFamily="34" charset="0"/>
              </a:rPr>
              <a:t>Installation of the National </a:t>
            </a:r>
            <a:r>
              <a:rPr lang="fr-FR" sz="2400" b="1" dirty="0" err="1">
                <a:latin typeface="Arial Black" panose="020B0A04020102020204" pitchFamily="34" charset="0"/>
              </a:rPr>
              <a:t>Centralized</a:t>
            </a:r>
            <a:r>
              <a:rPr lang="fr-FR" sz="2400" b="1" dirty="0">
                <a:latin typeface="Arial Black" panose="020B0A04020102020204" pitchFamily="34" charset="0"/>
              </a:rPr>
              <a:t> </a:t>
            </a:r>
            <a:r>
              <a:rPr lang="fr-FR" sz="2400" b="1" dirty="0" err="1">
                <a:latin typeface="Arial Black" panose="020B0A04020102020204" pitchFamily="34" charset="0"/>
              </a:rPr>
              <a:t>database</a:t>
            </a:r>
            <a:r>
              <a:rPr lang="fr-FR" sz="2400" b="1" dirty="0">
                <a:latin typeface="Arial Black" panose="020B0A04020102020204" pitchFamily="34" charset="0"/>
              </a:rPr>
              <a:t> in the Six Volta Basin countries</a:t>
            </a:r>
            <a:r>
              <a:rPr lang="fr-FR" sz="2400" dirty="0">
                <a:latin typeface="Arial Black" panose="020B0A04020102020204" pitchFamily="34" charset="0"/>
              </a:rPr>
              <a:t>– July 2022 </a:t>
            </a:r>
            <a:r>
              <a:rPr lang="fr-FR" sz="2400" dirty="0" err="1">
                <a:latin typeface="Arial Black" panose="020B0A04020102020204" pitchFamily="34" charset="0"/>
              </a:rPr>
              <a:t>onwards</a:t>
            </a:r>
            <a:endParaRPr lang="fr-FR" sz="2400" dirty="0">
              <a:latin typeface="Arial Black" panose="020B0A04020102020204" pitchFamily="34" charset="0"/>
            </a:endParaRP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Maintain the cloud-based </a:t>
            </a:r>
            <a:r>
              <a:rPr lang="en-US" sz="2400" b="1" dirty="0">
                <a:latin typeface="Arial Black" panose="020B0A04020102020204" pitchFamily="34" charset="0"/>
                <a:hlinkClick r:id="rId2"/>
              </a:rPr>
              <a:t>VOLTALARM</a:t>
            </a:r>
            <a:r>
              <a:rPr lang="en-US" sz="2400" b="1" dirty="0">
                <a:latin typeface="Arial Black" panose="020B0A04020102020204" pitchFamily="34" charset="0"/>
              </a:rPr>
              <a:t> system and explore the possibility of storing the data  in a server based at the VBA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latin typeface="Arial Black" panose="020B0A04020102020204" pitchFamily="34" charset="0"/>
              </a:rPr>
              <a:t>Development of Hydro-</a:t>
            </a:r>
            <a:r>
              <a:rPr lang="en-US" sz="2400" b="1" dirty="0" err="1">
                <a:latin typeface="Arial Black" panose="020B0A04020102020204" pitchFamily="34" charset="0"/>
              </a:rPr>
              <a:t>Meteo</a:t>
            </a:r>
            <a:r>
              <a:rPr lang="en-US" sz="2400" b="1" dirty="0">
                <a:latin typeface="Arial Black" panose="020B0A04020102020204" pitchFamily="34" charset="0"/>
              </a:rPr>
              <a:t> models and forecasting system for the Volta Basin</a:t>
            </a:r>
          </a:p>
          <a:p>
            <a:pPr algn="l" rtl="0">
              <a:spcBef>
                <a:spcPts val="1200"/>
              </a:spcBef>
              <a:spcAft>
                <a:spcPts val="1200"/>
              </a:spcAft>
            </a:pPr>
            <a:endParaRPr lang="en-US" sz="2400" b="1" dirty="0"/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F3774AA4-3739-4A2A-9262-DA709CE4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1453"/>
            <a:ext cx="9144000" cy="812305"/>
          </a:xfrm>
        </p:spPr>
        <p:txBody>
          <a:bodyPr>
            <a:normAutofit fontScale="90000"/>
          </a:bodyPr>
          <a:lstStyle/>
          <a:p>
            <a:pPr rtl="0"/>
            <a:r>
              <a:rPr lang="fr-FR" sz="3600" b="1" dirty="0">
                <a:latin typeface="Arial Black" panose="020B0A04020102020204" pitchFamily="34" charset="0"/>
              </a:rPr>
              <a:t>Next activities (continuation and new) of the </a:t>
            </a:r>
            <a:r>
              <a:rPr lang="fr-FR" sz="3600" b="1" dirty="0" err="1">
                <a:latin typeface="Arial Black" panose="020B0A04020102020204" pitchFamily="34" charset="0"/>
              </a:rPr>
              <a:t>project</a:t>
            </a:r>
            <a:r>
              <a:rPr lang="fr-FR" sz="3600" b="1" dirty="0">
                <a:latin typeface="Arial Black" panose="020B0A04020102020204" pitchFamily="34" charset="0"/>
              </a:rPr>
              <a:t> in 2022 and 2023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D586EB1-2F3D-F3C1-70EE-74DA51E09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52309"/>
            <a:ext cx="3599780" cy="242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736812-1D41-A29D-7809-5349F1BC9D3F}"/>
              </a:ext>
            </a:extLst>
          </p:cNvPr>
          <p:cNvSpPr txBox="1"/>
          <p:nvPr/>
        </p:nvSpPr>
        <p:spPr>
          <a:xfrm>
            <a:off x="125606" y="5189192"/>
            <a:ext cx="5443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b="1" dirty="0" err="1">
                <a:latin typeface="Arial Black" panose="020B0A04020102020204" pitchFamily="34" charset="0"/>
              </a:rPr>
              <a:t>Testing</a:t>
            </a:r>
            <a:r>
              <a:rPr lang="fr-FR" b="1" dirty="0">
                <a:latin typeface="Arial Black" panose="020B0A04020102020204" pitchFamily="34" charset="0"/>
              </a:rPr>
              <a:t> of VOLTALARM EWS in the 10 </a:t>
            </a:r>
            <a:r>
              <a:rPr lang="fr-FR" b="1" dirty="0" err="1">
                <a:latin typeface="Arial Black" panose="020B0A04020102020204" pitchFamily="34" charset="0"/>
              </a:rPr>
              <a:t>selected</a:t>
            </a:r>
            <a:r>
              <a:rPr lang="fr-FR" b="1" dirty="0">
                <a:latin typeface="Arial Black" panose="020B0A04020102020204" pitchFamily="34" charset="0"/>
              </a:rPr>
              <a:t> pilot sites to </a:t>
            </a:r>
            <a:r>
              <a:rPr lang="fr-FR" b="1" dirty="0" err="1">
                <a:latin typeface="Arial Black" panose="020B0A04020102020204" pitchFamily="34" charset="0"/>
              </a:rPr>
              <a:t>understand</a:t>
            </a:r>
            <a:r>
              <a:rPr lang="fr-FR" b="1" dirty="0">
                <a:latin typeface="Arial Black" panose="020B0A04020102020204" pitchFamily="34" charset="0"/>
              </a:rPr>
              <a:t> the </a:t>
            </a:r>
            <a:r>
              <a:rPr lang="fr-FR" b="1" dirty="0" err="1">
                <a:latin typeface="Arial Black" panose="020B0A04020102020204" pitchFamily="34" charset="0"/>
              </a:rPr>
              <a:t>applicability</a:t>
            </a:r>
            <a:r>
              <a:rPr lang="fr-FR" b="1" dirty="0">
                <a:latin typeface="Arial Black" panose="020B0A04020102020204" pitchFamily="34" charset="0"/>
              </a:rPr>
              <a:t> and </a:t>
            </a:r>
            <a:r>
              <a:rPr lang="fr-FR" b="1" dirty="0" err="1">
                <a:latin typeface="Arial Black" panose="020B0A04020102020204" pitchFamily="34" charset="0"/>
              </a:rPr>
              <a:t>effectiveness</a:t>
            </a:r>
            <a:r>
              <a:rPr lang="fr-FR" b="1" dirty="0">
                <a:latin typeface="Arial Black" panose="020B0A04020102020204" pitchFamily="34" charset="0"/>
              </a:rPr>
              <a:t> of the VoltAlarm</a:t>
            </a:r>
          </a:p>
        </p:txBody>
      </p:sp>
    </p:spTree>
    <p:extLst>
      <p:ext uri="{BB962C8B-B14F-4D97-AF65-F5344CB8AC3E}">
        <p14:creationId xmlns:p14="http://schemas.microsoft.com/office/powerpoint/2010/main" val="176738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Autofit/>
          </a:bodyPr>
          <a:lstStyle/>
          <a:p>
            <a:pPr lvl="0" algn="just" rtl="0">
              <a:spcBef>
                <a:spcPts val="1200"/>
              </a:spcBef>
            </a:pP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The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onset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of the Covid 19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pandemic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travel restrictions for Project partners;</a:t>
            </a:r>
          </a:p>
          <a:p>
            <a:pPr algn="just" rtl="0">
              <a:spcBef>
                <a:spcPts val="1200"/>
              </a:spcBef>
            </a:pPr>
            <a:r>
              <a:rPr lang="fr-FR" sz="2400" dirty="0">
                <a:latin typeface="Arial Black" panose="020B0A04020102020204" pitchFamily="34" charset="0"/>
              </a:rPr>
              <a:t>Real-time data sharing </a:t>
            </a:r>
            <a:r>
              <a:rPr lang="fr-FR" sz="2400" dirty="0" err="1">
                <a:latin typeface="Arial Black" panose="020B0A04020102020204" pitchFamily="34" charset="0"/>
              </a:rPr>
              <a:t>from</a:t>
            </a:r>
            <a:r>
              <a:rPr lang="fr-FR" sz="2400" dirty="0">
                <a:latin typeface="Arial Black" panose="020B0A04020102020204" pitchFamily="34" charset="0"/>
              </a:rPr>
              <a:t> the National </a:t>
            </a:r>
            <a:r>
              <a:rPr lang="fr-FR" sz="2400" dirty="0" err="1">
                <a:latin typeface="Arial Black" panose="020B0A04020102020204" pitchFamily="34" charset="0"/>
              </a:rPr>
              <a:t>agencies</a:t>
            </a:r>
            <a:r>
              <a:rPr lang="fr-FR" sz="2400" dirty="0">
                <a:latin typeface="Arial Black" panose="020B0A04020102020204" pitchFamily="34" charset="0"/>
              </a:rPr>
              <a:t> to the </a:t>
            </a:r>
            <a:r>
              <a:rPr lang="fr-FR" sz="2400" dirty="0" err="1">
                <a:latin typeface="Arial Black" panose="020B0A04020102020204" pitchFamily="34" charset="0"/>
              </a:rPr>
              <a:t>Regional</a:t>
            </a:r>
            <a:r>
              <a:rPr lang="fr-FR" sz="2400" dirty="0"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latin typeface="Arial Black" panose="020B0A04020102020204" pitchFamily="34" charset="0"/>
              </a:rPr>
              <a:t>Authorities</a:t>
            </a:r>
            <a:endParaRPr lang="fr-FR" sz="2400" dirty="0">
              <a:latin typeface="Arial Black" panose="020B0A04020102020204" pitchFamily="34" charset="0"/>
            </a:endParaRPr>
          </a:p>
          <a:p>
            <a:pPr algn="just" rtl="0">
              <a:spcBef>
                <a:spcPts val="1200"/>
              </a:spcBef>
            </a:pP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Linkage and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connection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of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various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activities/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sub-activities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other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on-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going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Arial Black" panose="020B0A04020102020204" pitchFamily="34" charset="0"/>
              </a:rPr>
              <a:t>projects</a:t>
            </a:r>
            <a:r>
              <a:rPr lang="fr-FR" sz="2400" dirty="0">
                <a:solidFill>
                  <a:prstClr val="black"/>
                </a:solidFill>
                <a:latin typeface="Arial Black" panose="020B0A04020102020204" pitchFamily="34" charset="0"/>
              </a:rPr>
              <a:t> or initiatives in the Volta Basin countries</a:t>
            </a:r>
          </a:p>
          <a:p>
            <a:pPr algn="l" rtl="0">
              <a:spcBef>
                <a:spcPts val="1200"/>
              </a:spcBef>
            </a:pPr>
            <a:endParaRPr lang="fr-FR" sz="2400" dirty="0">
              <a:solidFill>
                <a:prstClr val="black"/>
              </a:solidFill>
            </a:endParaRPr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4">
            <a:extLst>
              <a:ext uri="{FF2B5EF4-FFF2-40B4-BE49-F238E27FC236}">
                <a16:creationId xmlns:a16="http://schemas.microsoft.com/office/drawing/2014/main" id="{F3774AA4-3739-4A2A-9262-DA709CE4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140"/>
            <a:ext cx="8229600" cy="812305"/>
          </a:xfrm>
        </p:spPr>
        <p:txBody>
          <a:bodyPr>
            <a:normAutofit/>
          </a:bodyPr>
          <a:lstStyle/>
          <a:p>
            <a:pPr algn="l" rtl="0"/>
            <a:r>
              <a:rPr lang="fr-FR" sz="4000" b="1" dirty="0" err="1"/>
              <a:t>Encountered</a:t>
            </a:r>
            <a:r>
              <a:rPr lang="fr-FR" sz="4000" b="1" dirty="0"/>
              <a:t> Challenges</a:t>
            </a:r>
          </a:p>
        </p:txBody>
      </p:sp>
    </p:spTree>
    <p:extLst>
      <p:ext uri="{BB962C8B-B14F-4D97-AF65-F5344CB8AC3E}">
        <p14:creationId xmlns:p14="http://schemas.microsoft.com/office/powerpoint/2010/main" val="149911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573391BF-2D65-4B7F-A70D-F0EF4674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3" y="714778"/>
            <a:ext cx="8357191" cy="649660"/>
          </a:xfr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CH" sz="3600" b="1" dirty="0"/>
              <a:t>VFDM Project </a:t>
            </a:r>
            <a:r>
              <a:rPr lang="fr-CH" sz="3600" b="1" dirty="0" err="1"/>
              <a:t>website</a:t>
            </a:r>
            <a:endParaRPr lang="en-GB" sz="3600" b="1" dirty="0"/>
          </a:p>
        </p:txBody>
      </p:sp>
      <p:sp>
        <p:nvSpPr>
          <p:cNvPr id="22" name="Sous-titre 2">
            <a:extLst>
              <a:ext uri="{FF2B5EF4-FFF2-40B4-BE49-F238E27FC236}">
                <a16:creationId xmlns:a16="http://schemas.microsoft.com/office/drawing/2014/main" id="{12959D59-55DC-404C-82A2-5D3954DB068F}"/>
              </a:ext>
            </a:extLst>
          </p:cNvPr>
          <p:cNvSpPr txBox="1">
            <a:spLocks/>
          </p:cNvSpPr>
          <p:nvPr/>
        </p:nvSpPr>
        <p:spPr>
          <a:xfrm>
            <a:off x="1371600" y="5589770"/>
            <a:ext cx="6050280" cy="436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fr-FR" sz="2000" b="1" dirty="0"/>
              <a:t>https://www.floodmanagement.info/volta-basin/</a:t>
            </a:r>
          </a:p>
        </p:txBody>
      </p:sp>
      <p:pic>
        <p:nvPicPr>
          <p:cNvPr id="23" name="Picture 4" descr="S:\05-Programmes\APFM\13. other info\Bulletin 2020\AF-Logo-Web-RGB.jpg">
            <a:extLst>
              <a:ext uri="{FF2B5EF4-FFF2-40B4-BE49-F238E27FC236}">
                <a16:creationId xmlns:a16="http://schemas.microsoft.com/office/drawing/2014/main" id="{4B948C95-2F82-4A80-8D88-39FA1329A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S:\05-Programmes\APFM\13. other info\Bulletin 2020\GWP-WA logo.jpg">
            <a:extLst>
              <a:ext uri="{FF2B5EF4-FFF2-40B4-BE49-F238E27FC236}">
                <a16:creationId xmlns:a16="http://schemas.microsoft.com/office/drawing/2014/main" id="{D1D86EB0-C0D6-4268-BE87-9BF8D2D5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S:\05-Programmes\APFM\13. other info\Bulletin 2020\LOGO ABV.jpg">
            <a:extLst>
              <a:ext uri="{FF2B5EF4-FFF2-40B4-BE49-F238E27FC236}">
                <a16:creationId xmlns:a16="http://schemas.microsoft.com/office/drawing/2014/main" id="{EB978688-BC5B-4B6E-97CB-2226490BF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Governance Reform | World Meteorological Organization">
            <a:extLst>
              <a:ext uri="{FF2B5EF4-FFF2-40B4-BE49-F238E27FC236}">
                <a16:creationId xmlns:a16="http://schemas.microsoft.com/office/drawing/2014/main" id="{7D1E5A84-3485-4E61-9D60-2C55E989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S:\05-Programmes\APFM\12.  Adaptation fund\9. Volta Project Implementation\1.Project Activities\Output 2.1.6 Dewetra\Logo_web_En.png">
            <a:extLst>
              <a:ext uri="{FF2B5EF4-FFF2-40B4-BE49-F238E27FC236}">
                <a16:creationId xmlns:a16="http://schemas.microsoft.com/office/drawing/2014/main" id="{2C1A51F2-A26E-42A9-B000-62467E18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55C52F-4181-4330-B94A-1181C73F94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534" y="1866183"/>
            <a:ext cx="5924930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12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3505199"/>
          </a:xfrm>
        </p:spPr>
        <p:txBody>
          <a:bodyPr>
            <a:noAutofit/>
          </a:bodyPr>
          <a:lstStyle/>
          <a:p>
            <a:pPr marL="0" lvl="0" indent="0" algn="ctr" rtl="0">
              <a:spcBef>
                <a:spcPts val="1200"/>
              </a:spcBef>
              <a:buNone/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more info: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visit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VFDM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project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website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https://www.floodmanagement/volta-basin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 algn="ctr" rtl="0">
              <a:spcBef>
                <a:spcPts val="1200"/>
              </a:spcBef>
              <a:buNone/>
            </a:pPr>
            <a:r>
              <a:rPr lang="fr-FR" sz="6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you for </a:t>
            </a:r>
          </a:p>
          <a:p>
            <a:pPr marL="0" lvl="0" indent="0" algn="ctr" rtl="0">
              <a:spcBef>
                <a:spcPts val="1200"/>
              </a:spcBef>
              <a:buNone/>
            </a:pPr>
            <a:r>
              <a:rPr lang="fr-FR" sz="6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your kind attention</a:t>
            </a:r>
          </a:p>
        </p:txBody>
      </p:sp>
      <p:pic>
        <p:nvPicPr>
          <p:cNvPr id="8" name="Picture 4" descr="S:\05-Programmes\APFM\13. other info\Bulletin 2020\AF-Logo-Web-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0"/>
            <a:ext cx="103632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:\05-Programmes\APFM\13. other info\Bulletin 2020\GWP-WA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235510"/>
            <a:ext cx="1631089" cy="44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S:\05-Programmes\APFM\13. other info\Bulletin 2020\LOGO AB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004444"/>
            <a:ext cx="835026" cy="8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Governance Reform | World Meteorological Organiz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1491343" cy="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:\05-Programmes\APFM\12.  Adaptation fund\9. Volta Project Implementation\1.Project Activities\Output 2.1.6 Dewetra\Logo_web_E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44650"/>
            <a:ext cx="2014538" cy="4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380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C752FF-355E-4F11-BE17-B45F665A73E5}"/>
</file>

<file path=customXml/itemProps2.xml><?xml version="1.0" encoding="utf-8"?>
<ds:datastoreItem xmlns:ds="http://schemas.openxmlformats.org/officeDocument/2006/customXml" ds:itemID="{157333CF-941F-4F10-9A63-8437F681FB3E}"/>
</file>

<file path=customXml/itemProps3.xml><?xml version="1.0" encoding="utf-8"?>
<ds:datastoreItem xmlns:ds="http://schemas.openxmlformats.org/officeDocument/2006/customXml" ds:itemID="{3C24152A-F5C3-42F3-A30A-F325ADCC0EB1}"/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393</Words>
  <Application>Microsoft Office PowerPoint</Application>
  <PresentationFormat>On-screen Show (4:3)</PresentationFormat>
  <Paragraphs>46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VFDM: Integrating Flood and Drought Management and Early Warning for Climate Change Adaptation in the Volta Basin  Benin, Burkina Faso, Côte d’Ivoire, Ghana, Mali and Togo  </vt:lpstr>
      <vt:lpstr>VFDM Project components</vt:lpstr>
      <vt:lpstr>PowerPoint Presentation</vt:lpstr>
      <vt:lpstr>PowerPoint Presentation</vt:lpstr>
      <vt:lpstr>Next activities (continuation and new) of the project in 2022 and 2023 </vt:lpstr>
      <vt:lpstr>Encountered Challenges</vt:lpstr>
      <vt:lpstr>VFDM Project website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Ramesh TRIPATHI</dc:creator>
  <cp:lastModifiedBy>fredmil fredmil</cp:lastModifiedBy>
  <cp:revision>86</cp:revision>
  <dcterms:created xsi:type="dcterms:W3CDTF">2006-08-16T00:00:00Z</dcterms:created>
  <dcterms:modified xsi:type="dcterms:W3CDTF">2022-10-18T12:43:40Z</dcterms:modified>
</cp:coreProperties>
</file>